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11"/>
  </p:notesMasterIdLst>
  <p:sldIdLst>
    <p:sldId id="267" r:id="rId2"/>
    <p:sldId id="261" r:id="rId3"/>
    <p:sldId id="260" r:id="rId4"/>
    <p:sldId id="263" r:id="rId5"/>
    <p:sldId id="264" r:id="rId6"/>
    <p:sldId id="265" r:id="rId7"/>
    <p:sldId id="266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94690"/>
  </p:normalViewPr>
  <p:slideViewPr>
    <p:cSldViewPr snapToGrid="0" snapToObjects="1">
      <p:cViewPr varScale="1">
        <p:scale>
          <a:sx n="80" d="100"/>
          <a:sy n="80" d="100"/>
        </p:scale>
        <p:origin x="4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75AF2-ADFD-4908-BE44-97E9C5FA1914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48A23-3E7E-4CCB-8D6B-DF13B784A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3993-C1FE-2545-8806-1AFC24D49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ADD1D-CFF4-CA47-8D37-3E205E731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F028C-B354-8E4D-B5C4-E7352AFC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9DA0DD-0455-4088-86DA-556A27490C6A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720C-0610-AA43-AA3D-12220E53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93AE3-1ABE-984F-923F-2997E619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:\Users\Dsilvey\Documents\COMMUNICATION NEW LOGO MASTER REVISIONS\School of Information Sciences\Unit Logo\Unit Logo Centered - Print\School of Information Sciences - CenteredLogo (CMYK).jpg">
            <a:extLst>
              <a:ext uri="{FF2B5EF4-FFF2-40B4-BE49-F238E27FC236}">
                <a16:creationId xmlns:a16="http://schemas.microsoft.com/office/drawing/2014/main" id="{3CD044B5-B833-8946-882A-C4ABDC95F73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800" y="11907"/>
            <a:ext cx="1346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570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6A0C-ADB0-C445-8B6B-402F3CB08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44062-BA4C-F94A-B1F4-117883652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7760F-B4B8-D040-8DB7-0701592B87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BBC87F-4E50-4B97-B025-97E74BC96882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57284-3910-B543-AEE8-5DD78E9E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90457-8D17-124E-BBC7-0072361B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6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1D0FA0-0B30-104D-82EA-EFB7A0183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0CA07-8FCA-1442-995F-1528633F0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457B1-3374-9C48-85D7-E3646588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8FBF1C-F158-4F73-9E50-BCBC13BD5B3F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27C55-0BAA-554B-93C6-95E4CF1CF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A117-8121-0A4F-962F-C09C7E1A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7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FA652-5879-A047-8706-FED4BBBA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B126B-4C85-6B4D-A449-6135317FF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D2505-68B0-A646-AF26-9DFB2BA8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B95349-8E79-4469-8F82-EB9917660E62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AE4BE-791C-4849-AD0D-21265151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508E5-7D14-F44A-B11F-7CFD51B7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D7CD2C-7658-B24E-9800-191BE07C62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:\Users\Dsilvey\Documents\COMMUNICATION NEW LOGO MASTER REVISIONS\School of Information Sciences\Unit Logo\Unit Logo Centered - Print\School of Information Sciences - CenteredLogo (CMYK).jpg">
            <a:extLst>
              <a:ext uri="{FF2B5EF4-FFF2-40B4-BE49-F238E27FC236}">
                <a16:creationId xmlns:a16="http://schemas.microsoft.com/office/drawing/2014/main" id="{9D17B5FF-B224-AF49-AB79-3020781F303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800" y="11907"/>
            <a:ext cx="13462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8635CF-C87B-0B46-BAF1-209F8D581DFD}"/>
              </a:ext>
            </a:extLst>
          </p:cNvPr>
          <p:cNvSpPr/>
          <p:nvPr userDrawn="1"/>
        </p:nvSpPr>
        <p:spPr>
          <a:xfrm>
            <a:off x="0" y="6477000"/>
            <a:ext cx="12192000" cy="406400"/>
          </a:xfrm>
          <a:prstGeom prst="rect">
            <a:avLst/>
          </a:prstGeom>
          <a:solidFill>
            <a:srgbClr val="EC8B2D"/>
          </a:solidFill>
          <a:ln>
            <a:solidFill>
              <a:srgbClr val="EC8B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E6FB9A-0C44-8140-9B6E-27E5F82022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9428" t="17500" r="29524" b="16923"/>
          <a:stretch/>
        </p:blipFill>
        <p:spPr>
          <a:xfrm>
            <a:off x="0" y="6408739"/>
            <a:ext cx="1428545" cy="50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5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53FA-73DB-6447-A400-C6919B361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C47AF-AD30-7B48-9461-F764A233C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518F5-0CFD-BA4C-B0B4-8D4DC8D6D1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3ACB43-9844-48A1-BD72-1410BD3A5105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59BA7-49F9-634A-BF5B-62515F3DC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B8CB6-EE84-6647-8B47-16E318CC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5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9C864-2B04-F344-9920-D1177CDAF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EF82C-356F-AE4F-9127-0E680536E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E8399-3037-1845-A5BB-A0CD8013E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4F490-602E-FA4B-A4A5-31DDCB2D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2F384D-4C5F-4725-809C-63E5A683B639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3AFE7-E0A4-1449-B6B0-42DF13B1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78352-AA04-1E48-A1A0-F9AB8F1F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8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6567A-B402-4B45-9637-3C9AB40DF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624E3-E768-BC44-B5C0-AA91FFAD7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64B9B-F800-C94E-8403-46F15448F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C4E70-B915-9949-8C40-7BC2CB6C8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F352A-2AEA-5842-B504-870139E81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7148D-639A-5542-9114-70F035C0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36C13-575F-40E1-84BB-AB2B520D14E4}" type="datetime1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7DC875-20D6-3942-A3F8-A95C7EA9B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F7B6C5-B3B3-A044-9543-224ADBBE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4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4758D-DC3C-0C42-B679-B7D1AC53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26021-A916-CA47-A6B4-87F1BD28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C2713B-ABDD-4472-880F-0B82D8AAD96E}" type="datetime1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18C1C-43E5-6A41-A623-ABF6BDC9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5B0B5-2933-5F48-936C-598392EE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8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335E9-375D-6145-881B-0856803CAE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E3AA0-8F06-44B8-9C62-7BD4EFCE4D68}" type="datetime1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B6819-08D2-8B48-9D34-F694429B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ED2F9-42C4-8440-93C1-539A7AF2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2D63-AF55-7147-988E-3A254E561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BA72C-D312-BB45-87E8-24F1EBBEA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1F50A-AC36-B940-A6DD-479CD623C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4499D-3CFD-C04F-B0BB-4ADFD870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7DC42B-AD98-4AAB-88C9-AE013FE16AD2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E6FF4-DEBC-E942-9DDB-817E2A09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119E4-19C3-EC4F-87F0-0D7D7E194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E1129-D241-3B4B-83CE-ED759454E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3FB92-38A8-C047-BEE5-296292206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6E64E-A402-6940-B91F-AEECBDCC3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E70C5-5169-7A4C-8980-92E6A93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A6F58B-6718-4A01-AB7C-C16B90EB1918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C043C-53AE-0A45-BA3D-F5E64BAD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07FAB-9BF2-954F-BB9E-70787922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B64059-8094-B34B-AFF2-3C86FE3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2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B7DF35-79C8-2143-AC24-7880AB5F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422D2-6B05-E741-BAB4-06F32CF14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FA09ED-FE53-C54E-BB1C-333B2EDD5E11}"/>
              </a:ext>
            </a:extLst>
          </p:cNvPr>
          <p:cNvSpPr/>
          <p:nvPr userDrawn="1"/>
        </p:nvSpPr>
        <p:spPr>
          <a:xfrm>
            <a:off x="0" y="6477000"/>
            <a:ext cx="12192000" cy="406400"/>
          </a:xfrm>
          <a:prstGeom prst="rect">
            <a:avLst/>
          </a:prstGeom>
          <a:solidFill>
            <a:srgbClr val="EC8B2D"/>
          </a:solidFill>
          <a:ln>
            <a:solidFill>
              <a:srgbClr val="EC8B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405049-8CAD-3D4C-92EF-08E627B3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9428" t="17500" r="29524" b="16923"/>
          <a:stretch/>
        </p:blipFill>
        <p:spPr>
          <a:xfrm>
            <a:off x="0" y="6408739"/>
            <a:ext cx="1428545" cy="50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7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Medium" pitchFamily="2" charset="0"/>
          <a:ea typeface="+mj-ea"/>
          <a:cs typeface="Gotham Medium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potnis@utk.ed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j.infoandorg.2019.04.001" TargetMode="External"/><Relationship Id="rId3" Type="http://schemas.openxmlformats.org/officeDocument/2006/relationships/hyperlink" Target="https://doi.org/10.1177/2053951715594634" TargetMode="External"/><Relationship Id="rId7" Type="http://schemas.openxmlformats.org/officeDocument/2006/relationships/hyperlink" Target="https://www.poynter.org/news/heres-why-fighting-fake-news-harder-whatsapp-facebook" TargetMode="External"/><Relationship Id="rId2" Type="http://schemas.openxmlformats.org/officeDocument/2006/relationships/hyperlink" Target="http://acwict.org/index.php/2017/04/25/state-set-train-1m-youth-digital-literacy-projec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guardian.com/technology/2017/mar/05/political-rebels-whatsapp-encryption-technology-mps-security" TargetMode="External"/><Relationship Id="rId11" Type="http://schemas.openxmlformats.org/officeDocument/2006/relationships/hyperlink" Target="https://opendatacharter.net/principles/" TargetMode="External"/><Relationship Id="rId5" Type="http://schemas.openxmlformats.org/officeDocument/2006/relationships/hyperlink" Target="http://foreignpolicy.com/2017/08/17/the-era-of-whatsapp-propaganda-is-upon-us/" TargetMode="External"/><Relationship Id="rId10" Type="http://schemas.openxmlformats.org/officeDocument/2006/relationships/hyperlink" Target="https://doi.org/10.1080/1369118X.2015.1043318" TargetMode="External"/><Relationship Id="rId4" Type="http://schemas.openxmlformats.org/officeDocument/2006/relationships/hyperlink" Target="https://doi.org/10.1215/08992363-1336390" TargetMode="External"/><Relationship Id="rId9" Type="http://schemas.openxmlformats.org/officeDocument/2006/relationships/hyperlink" Target="https://doi.org/10.1287/mnsc.2013.185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2017/07/31/africa/kenya-election-fake-news/index.html" TargetMode="External"/><Relationship Id="rId7" Type="http://schemas.openxmlformats.org/officeDocument/2006/relationships/hyperlink" Target="http://blogs.worldbank.org/governance/here-are-10-ways-fight-corruption" TargetMode="External"/><Relationship Id="rId2" Type="http://schemas.openxmlformats.org/officeDocument/2006/relationships/hyperlink" Target="https://doi.org/10.1177/146144481662946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titions.whitehouse.gov/" TargetMode="External"/><Relationship Id="rId5" Type="http://schemas.openxmlformats.org/officeDocument/2006/relationships/hyperlink" Target="https://doi.org/10.1002/1944-2866.POI362" TargetMode="External"/><Relationship Id="rId4" Type="http://schemas.openxmlformats.org/officeDocument/2006/relationships/hyperlink" Target="http://www.washingtonpost.com/news/volokh-conspiracy/wp/2016/01/27/why-real-world-governments-dont-have-the-consent-of-the-governed-and-why-it-matters/?utm_term-.b97acc2482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F4F7A49-AE12-453F-9A00-7E8372338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499" y="1394728"/>
            <a:ext cx="5908917" cy="147369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4800" b="1" dirty="0">
                <a:solidFill>
                  <a:srgbClr val="7030A0"/>
                </a:solidFill>
                <a:latin typeface="Colonna MT" panose="04020805060202030203" pitchFamily="82" charset="0"/>
                <a:cs typeface="+mj-cs"/>
              </a:rPr>
              <a:t>Digital Activism</a:t>
            </a:r>
            <a:br>
              <a:rPr lang="en-US" sz="4800" dirty="0">
                <a:solidFill>
                  <a:srgbClr val="000000"/>
                </a:solidFill>
                <a:latin typeface="Colonna MT" panose="04020805060202030203" pitchFamily="82" charset="0"/>
                <a:cs typeface="+mj-cs"/>
              </a:rPr>
            </a:br>
            <a:r>
              <a:rPr lang="en-US" sz="3000" dirty="0">
                <a:solidFill>
                  <a:srgbClr val="FF0000"/>
                </a:solidFill>
                <a:latin typeface="Colonna MT" panose="04020805060202030203" pitchFamily="82" charset="0"/>
                <a:cs typeface="+mj-cs"/>
              </a:rPr>
              <a:t>Definitions, Types, and Challenges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595C33-5FB0-4C6B-BEA3-71D21B4A5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ahnschrift SemiLight" panose="020B0502040204020203" pitchFamily="34" charset="0"/>
                <a:cs typeface="+mn-cs"/>
              </a:rPr>
              <a:t>Devendra Potnis, PhD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Bahnschrift SemiLight" panose="020B0502040204020203" pitchFamily="34" charset="0"/>
                <a:cs typeface="+mn-cs"/>
              </a:rPr>
              <a:t>Associate Professor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Bahnschrift SemiLight" panose="020B0502040204020203" pitchFamily="34" charset="0"/>
                <a:cs typeface="+mn-cs"/>
              </a:rPr>
              <a:t>School of Information Sciences 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Bahnschrift SemiLight" panose="020B0502040204020203" pitchFamily="34" charset="0"/>
                <a:cs typeface="+mn-cs"/>
                <a:hlinkClick r:id="rId3"/>
              </a:rPr>
              <a:t>dpotnis@utk.edu</a:t>
            </a:r>
            <a:r>
              <a:rPr lang="en-US" sz="2000" dirty="0">
                <a:solidFill>
                  <a:srgbClr val="000000"/>
                </a:solidFill>
                <a:latin typeface="Bahnschrift SemiLight" panose="020B0502040204020203" pitchFamily="34" charset="0"/>
                <a:cs typeface="+mn-cs"/>
              </a:rPr>
              <a:t> </a:t>
            </a: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D0F044-7276-4AA4-8C11-4D7F92F5D1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800" r="5302" b="3"/>
          <a:stretch/>
        </p:blipFill>
        <p:spPr>
          <a:xfrm>
            <a:off x="9968315" y="2809188"/>
            <a:ext cx="2200515" cy="2532234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sp>
        <p:nvSpPr>
          <p:cNvPr id="2" name="AutoShape 2" descr="https://cdn.shortpixel.ai/client/to_webp,q_glossy,ret_img,w_225/https:/sis.utk.edu/dp/wp-content/uploads/sites/14/2019/11/Potnis-image-1.jpg">
            <a:extLst>
              <a:ext uri="{FF2B5EF4-FFF2-40B4-BE49-F238E27FC236}">
                <a16:creationId xmlns:a16="http://schemas.microsoft.com/office/drawing/2014/main" id="{9E131299-6203-4688-A07A-B37546B2FF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2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AC73-F94D-4309-A84B-720E7F2EB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Georgia Pro Cond Light" panose="02040306050405020303" pitchFamily="18" charset="0"/>
              </a:rPr>
              <a:t>1.</a:t>
            </a:r>
            <a:r>
              <a:rPr lang="en-US" dirty="0">
                <a:solidFill>
                  <a:srgbClr val="FF0000"/>
                </a:solidFill>
                <a:latin typeface="Georgia Pro Cond Light" panose="02040306050405020303" pitchFamily="18" charset="0"/>
              </a:rPr>
              <a:t> Defining</a:t>
            </a:r>
            <a:r>
              <a:rPr lang="en-US" dirty="0">
                <a:latin typeface="Georgia Pro Cond Light" panose="02040306050405020303" pitchFamily="18" charset="0"/>
              </a:rPr>
              <a:t> “Digital Activism”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16B91-2BCD-4D3A-9CD5-69269CAB7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activism mediated through information and communication technologies to promote social movements </a:t>
            </a:r>
            <a:r>
              <a:rPr lang="en-US" sz="1800" dirty="0"/>
              <a:t>(</a:t>
            </a:r>
            <a:r>
              <a:rPr lang="en-US" sz="1800" dirty="0" err="1"/>
              <a:t>Selander</a:t>
            </a:r>
            <a:r>
              <a:rPr lang="en-US" sz="1800" dirty="0"/>
              <a:t> &amp; </a:t>
            </a:r>
            <a:r>
              <a:rPr lang="en-US" sz="1800" dirty="0" err="1"/>
              <a:t>Jarvenpaa</a:t>
            </a:r>
            <a:r>
              <a:rPr lang="en-US" sz="1800" dirty="0"/>
              <a:t>, 2016)</a:t>
            </a:r>
          </a:p>
          <a:p>
            <a:pPr lvl="1"/>
            <a:r>
              <a:rPr lang="en-US" sz="2200" dirty="0"/>
              <a:t>Collective action for a cause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Organized or individual-level efforts by citizens to influence social, political, cultural, and policy issues, using digital technologies </a:t>
            </a:r>
            <a:r>
              <a:rPr lang="en-US" sz="1800" dirty="0"/>
              <a:t>(George &amp; </a:t>
            </a:r>
            <a:r>
              <a:rPr lang="en-US" sz="1800" dirty="0" err="1"/>
              <a:t>Leidner</a:t>
            </a:r>
            <a:r>
              <a:rPr lang="en-US" sz="1800" dirty="0"/>
              <a:t>, 2019; Joyce, 2010)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933FF-FB14-458C-8AA6-5EF2EBF5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CD2C-7658-B24E-9800-191BE07C62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9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65B7-7F76-411C-B39B-91D5EA2B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Georgia Pro Cond Light" panose="02040306050405020303" pitchFamily="18" charset="0"/>
              </a:rPr>
              <a:t>2.</a:t>
            </a:r>
            <a:r>
              <a:rPr lang="en-US" dirty="0">
                <a:solidFill>
                  <a:srgbClr val="FF0000"/>
                </a:solidFill>
                <a:latin typeface="Georgia Pro Cond Light" panose="02040306050405020303" pitchFamily="18" charset="0"/>
              </a:rPr>
              <a:t> Types </a:t>
            </a:r>
            <a:r>
              <a:rPr lang="en-US" dirty="0">
                <a:latin typeface="Georgia Pro Cond Light" panose="02040306050405020303" pitchFamily="18" charset="0"/>
              </a:rPr>
              <a:t>of Digital Activism (1/3)                 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1944-B5F3-465C-8BC3-B799C8B61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645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Clicking </a:t>
            </a:r>
            <a:r>
              <a:rPr lang="en-US" sz="1800" dirty="0"/>
              <a:t>(</a:t>
            </a:r>
            <a:r>
              <a:rPr lang="en-US" sz="1800" dirty="0" err="1"/>
              <a:t>Kavada</a:t>
            </a:r>
            <a:r>
              <a:rPr lang="en-US" sz="1800" dirty="0"/>
              <a:t>, 2015; Majchrzak et al., 2013)</a:t>
            </a:r>
          </a:p>
          <a:p>
            <a:pPr lvl="1"/>
            <a:r>
              <a:rPr lang="en-US" dirty="0"/>
              <a:t>Liking, upvoting, or following</a:t>
            </a:r>
          </a:p>
          <a:p>
            <a:pPr lvl="2"/>
            <a:r>
              <a:rPr lang="en-US" dirty="0"/>
              <a:t>Large volumes of clicks </a:t>
            </a:r>
            <a:r>
              <a:rPr lang="en-US" dirty="0">
                <a:sym typeface="Wingdings" panose="05000000000000000000" pitchFamily="2" charset="2"/>
              </a:rPr>
              <a:t> Legitimacy, validation, and authority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Metavoicing</a:t>
            </a:r>
            <a:r>
              <a:rPr lang="en-US" dirty="0"/>
              <a:t> </a:t>
            </a:r>
            <a:r>
              <a:rPr lang="en-US" sz="1800" dirty="0"/>
              <a:t>(Kane et al., 2014)</a:t>
            </a:r>
          </a:p>
          <a:p>
            <a:pPr lvl="1"/>
            <a:r>
              <a:rPr lang="en-US" dirty="0"/>
              <a:t>Sharing, retweeting, reposting, &amp; commenting</a:t>
            </a:r>
          </a:p>
          <a:p>
            <a:pPr lvl="2"/>
            <a:r>
              <a:rPr lang="en-US" dirty="0"/>
              <a:t>Reinforcing ideas, values, information – “Echo chamber”</a:t>
            </a:r>
          </a:p>
          <a:p>
            <a:pPr lvl="3"/>
            <a:r>
              <a:rPr lang="en-US" dirty="0"/>
              <a:t>Size of one’s social networks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 Asserting </a:t>
            </a:r>
            <a:r>
              <a:rPr lang="en-US" sz="1800" dirty="0"/>
              <a:t>(</a:t>
            </a:r>
            <a:r>
              <a:rPr lang="en-US" sz="1800" dirty="0" err="1"/>
              <a:t>Selander</a:t>
            </a:r>
            <a:r>
              <a:rPr lang="en-US" sz="1800" dirty="0"/>
              <a:t> &amp; </a:t>
            </a:r>
            <a:r>
              <a:rPr lang="en-US" sz="1800" dirty="0" err="1"/>
              <a:t>Jarvenpaa</a:t>
            </a:r>
            <a:r>
              <a:rPr lang="en-US" sz="1800" dirty="0"/>
              <a:t>, 2016)</a:t>
            </a:r>
          </a:p>
          <a:p>
            <a:pPr lvl="1"/>
            <a:r>
              <a:rPr lang="en-US" dirty="0"/>
              <a:t>Content creation on social media </a:t>
            </a:r>
          </a:p>
          <a:p>
            <a:pPr lvl="2"/>
            <a:r>
              <a:rPr lang="en-US" dirty="0"/>
              <a:t>Framing messages and opinion 	</a:t>
            </a:r>
            <a:r>
              <a:rPr lang="en-US" dirty="0">
                <a:latin typeface="Georgia" panose="02040502050405020303" pitchFamily="18" charset="0"/>
              </a:rPr>
              <a:t> 		(George &amp; </a:t>
            </a:r>
            <a:r>
              <a:rPr lang="en-US" dirty="0" err="1">
                <a:latin typeface="Georgia" panose="02040502050405020303" pitchFamily="18" charset="0"/>
              </a:rPr>
              <a:t>Leidner</a:t>
            </a:r>
            <a:r>
              <a:rPr lang="en-US" dirty="0">
                <a:latin typeface="Georgia" panose="02040502050405020303" pitchFamily="18" charset="0"/>
              </a:rPr>
              <a:t>, 2019)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45794-5EA0-4601-B7CE-CBBF8FF2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CD2C-7658-B24E-9800-191BE07C62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65B7-7F76-411C-B39B-91D5EA2B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Georgia Pro Cond Light" panose="02040306050405020303" pitchFamily="18" charset="0"/>
              </a:rPr>
              <a:t>Types </a:t>
            </a:r>
            <a:r>
              <a:rPr lang="en-US" dirty="0">
                <a:latin typeface="Georgia Pro Cond Light" panose="02040306050405020303" pitchFamily="18" charset="0"/>
              </a:rPr>
              <a:t>of Digital Activism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1944-B5F3-465C-8BC3-B799C8B61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4696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4. Online petitions </a:t>
            </a:r>
            <a:r>
              <a:rPr lang="en-US" sz="1800" dirty="0"/>
              <a:t>(Whitehouse, 2020)</a:t>
            </a:r>
          </a:p>
          <a:p>
            <a:pPr lvl="1"/>
            <a:r>
              <a:rPr lang="en-US" dirty="0"/>
              <a:t>e-Government petitions for citizens to request review of an issue</a:t>
            </a:r>
          </a:p>
          <a:p>
            <a:pPr lvl="2"/>
            <a:r>
              <a:rPr lang="en-US" dirty="0"/>
              <a:t>A minimum number of signatures </a:t>
            </a:r>
            <a:r>
              <a:rPr lang="en-US" dirty="0">
                <a:sym typeface="Wingdings" panose="05000000000000000000" pitchFamily="2" charset="2"/>
              </a:rPr>
              <a:t> A guaranteed response 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Bots </a:t>
            </a:r>
            <a:r>
              <a:rPr lang="en-US" sz="1800" dirty="0"/>
              <a:t>(</a:t>
            </a:r>
            <a:r>
              <a:rPr lang="en-US" sz="1800" dirty="0" err="1"/>
              <a:t>Salge</a:t>
            </a:r>
            <a:r>
              <a:rPr lang="en-US" sz="1800" dirty="0"/>
              <a:t> &amp; </a:t>
            </a:r>
            <a:r>
              <a:rPr lang="en-US" sz="1800" dirty="0" err="1"/>
              <a:t>Karahanna</a:t>
            </a:r>
            <a:r>
              <a:rPr lang="en-US" sz="1800" dirty="0"/>
              <a:t>, 2018)</a:t>
            </a:r>
          </a:p>
          <a:p>
            <a:pPr lvl="1"/>
            <a:r>
              <a:rPr lang="en-US" dirty="0"/>
              <a:t>Robots (coding) operating on social media</a:t>
            </a:r>
          </a:p>
          <a:p>
            <a:pPr lvl="1"/>
            <a:r>
              <a:rPr lang="en-US" dirty="0"/>
              <a:t>Challenging to distinguish bots from real people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E-Funding </a:t>
            </a:r>
            <a:r>
              <a:rPr lang="en-US" sz="1800" dirty="0"/>
              <a:t>(Young, 2018)</a:t>
            </a:r>
          </a:p>
          <a:p>
            <a:pPr lvl="1"/>
            <a:r>
              <a:rPr lang="en-US" dirty="0"/>
              <a:t>Use of technology to generate revenue for a cause</a:t>
            </a:r>
          </a:p>
          <a:p>
            <a:pPr lvl="1"/>
            <a:r>
              <a:rPr lang="en-US" dirty="0"/>
              <a:t>Donations of cryptocurrencies, website retail click-throughs, and online auctions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B4EC4-4612-4E68-A785-136002AE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CD2C-7658-B24E-9800-191BE07C62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65B7-7F76-411C-B39B-91D5EA2B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Georgia Pro Cond Light" panose="02040306050405020303" pitchFamily="18" charset="0"/>
              </a:rPr>
              <a:t>Types </a:t>
            </a:r>
            <a:r>
              <a:rPr lang="en-US" dirty="0">
                <a:latin typeface="Georgia Pro Cond Light" panose="02040306050405020303" pitchFamily="18" charset="0"/>
              </a:rPr>
              <a:t>of Digital Activism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1944-B5F3-465C-8BC3-B799C8B61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7. Data activism </a:t>
            </a:r>
            <a:r>
              <a:rPr lang="en-US" sz="1800" dirty="0"/>
              <a:t>(Baack, 2015; Schrock, 2016)</a:t>
            </a:r>
          </a:p>
          <a:p>
            <a:pPr lvl="1"/>
            <a:r>
              <a:rPr lang="en-US" dirty="0"/>
              <a:t>Promotes greater individual power over data held by others</a:t>
            </a:r>
          </a:p>
          <a:p>
            <a:pPr lvl="2"/>
            <a:r>
              <a:rPr lang="en-US" dirty="0"/>
              <a:t>Open government data, Volunteers rescue, preserve, and promote open data</a:t>
            </a:r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8. Data leak </a:t>
            </a:r>
            <a:r>
              <a:rPr lang="en-US" sz="1800" dirty="0"/>
              <a:t>(</a:t>
            </a:r>
            <a:r>
              <a:rPr lang="en-US" sz="1800" dirty="0" err="1"/>
              <a:t>Tufekci</a:t>
            </a:r>
            <a:r>
              <a:rPr lang="en-US" sz="1800" dirty="0"/>
              <a:t>, 2014)</a:t>
            </a:r>
          </a:p>
          <a:p>
            <a:pPr lvl="1"/>
            <a:r>
              <a:rPr lang="en-US" dirty="0"/>
              <a:t>Unauthorized dissemination of confidential information</a:t>
            </a:r>
          </a:p>
          <a:p>
            <a:pPr lvl="2"/>
            <a:r>
              <a:rPr lang="en-US" dirty="0"/>
              <a:t>WikiLeaks</a:t>
            </a:r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9. Hacking </a:t>
            </a:r>
            <a:r>
              <a:rPr lang="en-US" sz="1800" dirty="0"/>
              <a:t>(Coleman, 2011; Jordan, 2002)</a:t>
            </a:r>
          </a:p>
          <a:p>
            <a:pPr lvl="1"/>
            <a:r>
              <a:rPr lang="en-US" dirty="0"/>
              <a:t>To achieve social action or political objectives</a:t>
            </a:r>
          </a:p>
          <a:p>
            <a:pPr lvl="2"/>
            <a:r>
              <a:rPr lang="en-US" dirty="0"/>
              <a:t>Cyberterrorism (Spreading virus, vandalizing websites, DoS attacks, etc.)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3303E-68F3-4141-A715-C2E89291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CD2C-7658-B24E-9800-191BE07C62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5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83E20-F982-4CF2-ADE1-81416563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Georgia Pro Cond Light" panose="02040306050405020303" pitchFamily="18" charset="0"/>
              </a:rPr>
              <a:t>3.</a:t>
            </a:r>
            <a:r>
              <a:rPr lang="en-US" dirty="0">
                <a:solidFill>
                  <a:srgbClr val="FF0000"/>
                </a:solidFill>
                <a:latin typeface="Georgia Pro Cond Light" panose="02040306050405020303" pitchFamily="18" charset="0"/>
              </a:rPr>
              <a:t> Challenges</a:t>
            </a:r>
            <a:r>
              <a:rPr lang="en-US" dirty="0">
                <a:latin typeface="Georgia Pro Cond Light" panose="02040306050405020303" pitchFamily="18" charset="0"/>
              </a:rPr>
              <a:t> to Digital Activism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78492-6AD3-4B89-9834-AF7EB5E2A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51037" cy="4802187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buNone/>
            </a:pPr>
            <a:r>
              <a:rPr lang="en-US" dirty="0"/>
              <a:t>1. Digital illiteracy </a:t>
            </a:r>
            <a:r>
              <a:rPr lang="en-US" sz="1900" dirty="0"/>
              <a:t>(</a:t>
            </a:r>
            <a:r>
              <a:rPr lang="en-US" sz="1900" dirty="0" err="1"/>
              <a:t>Kavada</a:t>
            </a:r>
            <a:r>
              <a:rPr lang="en-US" sz="1900" dirty="0"/>
              <a:t>, 2015)</a:t>
            </a:r>
          </a:p>
          <a:p>
            <a:pPr lvl="1" fontAlgn="base"/>
            <a:r>
              <a:rPr lang="en-US" dirty="0"/>
              <a:t>How to use and troubleshoot routers, mobile devices, &amp; social media?</a:t>
            </a:r>
          </a:p>
          <a:p>
            <a:pPr lvl="1" fontAlgn="base"/>
            <a:r>
              <a:rPr lang="en-US" dirty="0"/>
              <a:t>Coding for bots, hacking, etc.</a:t>
            </a:r>
          </a:p>
          <a:p>
            <a:pPr marL="457200" lvl="1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2. Media illiteracy </a:t>
            </a:r>
            <a:r>
              <a:rPr lang="en-US" sz="1900" dirty="0"/>
              <a:t>(Potnis, 2016)</a:t>
            </a:r>
          </a:p>
          <a:p>
            <a:pPr lvl="1" fontAlgn="base"/>
            <a:r>
              <a:rPr lang="en-US" dirty="0"/>
              <a:t>How to use </a:t>
            </a:r>
            <a:r>
              <a:rPr lang="en-US" dirty="0" err="1"/>
              <a:t>SnapChat</a:t>
            </a:r>
            <a:r>
              <a:rPr lang="en-US" dirty="0"/>
              <a:t>? WhatsApp? etc.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3. Information illiteracy </a:t>
            </a:r>
            <a:r>
              <a:rPr lang="en-US" sz="1900" dirty="0"/>
              <a:t>(Potnis, 2015; </a:t>
            </a:r>
            <a:r>
              <a:rPr lang="en-US" sz="1900" dirty="0" err="1"/>
              <a:t>Somin</a:t>
            </a:r>
            <a:r>
              <a:rPr lang="en-US" sz="1900" dirty="0"/>
              <a:t>, 2016)</a:t>
            </a:r>
          </a:p>
          <a:p>
            <a:pPr lvl="1" fontAlgn="base"/>
            <a:r>
              <a:rPr lang="en-US" dirty="0"/>
              <a:t>How to evaluate information? Misinformation vs. Facts? Validating information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4. Cause illiteracy </a:t>
            </a:r>
            <a:r>
              <a:rPr lang="en-US" sz="1900" dirty="0"/>
              <a:t>(World Bank, 2018)</a:t>
            </a:r>
          </a:p>
          <a:p>
            <a:pPr lvl="1" fontAlgn="base"/>
            <a:r>
              <a:rPr lang="en-US" dirty="0"/>
              <a:t>Lack of in-depth knowledge about issues, priority areas, multiple positions, etc.</a:t>
            </a:r>
          </a:p>
          <a:p>
            <a:pPr marL="0" lvl="0" indent="0" fontAlgn="base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BFA75-3153-447D-AC60-8981FF09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CD2C-7658-B24E-9800-191BE07C62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13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6F96-A575-46D5-856F-840F3E641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Georgia Pro Cond Light" panose="02040306050405020303" pitchFamily="18" charset="0"/>
              </a:rPr>
              <a:t>Challenges</a:t>
            </a:r>
            <a:r>
              <a:rPr lang="en-US" dirty="0">
                <a:latin typeface="Georgia Pro Cond Light" panose="02040306050405020303" pitchFamily="18" charset="0"/>
              </a:rPr>
              <a:t> to Digital Activism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1BA31-E0FB-490B-8CFB-66AEE3156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9573" cy="466725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dirty="0"/>
              <a:t>5. Lack of security </a:t>
            </a:r>
            <a:r>
              <a:rPr lang="en-US" sz="1900" dirty="0"/>
              <a:t>(</a:t>
            </a:r>
            <a:r>
              <a:rPr lang="en-US" sz="1900" dirty="0" err="1"/>
              <a:t>Tufekci</a:t>
            </a:r>
            <a:r>
              <a:rPr lang="en-US" sz="1900" dirty="0"/>
              <a:t>, 2014)</a:t>
            </a:r>
          </a:p>
          <a:p>
            <a:pPr lvl="1" fontAlgn="base"/>
            <a:r>
              <a:rPr lang="en-US" dirty="0"/>
              <a:t>Threat to life, family members, infrastructure, devices, data, etc.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6. Lack of trust </a:t>
            </a:r>
            <a:r>
              <a:rPr lang="en-US" sz="1900" dirty="0"/>
              <a:t>(Dias, 2017; Dredge, 2017; Funke, 2018)</a:t>
            </a:r>
            <a:r>
              <a:rPr lang="en-US" dirty="0"/>
              <a:t> </a:t>
            </a:r>
          </a:p>
          <a:p>
            <a:pPr lvl="1" fontAlgn="base"/>
            <a:r>
              <a:rPr lang="en-US" dirty="0"/>
              <a:t>Institutions (e.g., governments), organizations, citizen journalism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7. Faulty and missing open data </a:t>
            </a:r>
            <a:r>
              <a:rPr lang="en-US" sz="1900" dirty="0"/>
              <a:t>(Open Data Chapter, 2020)</a:t>
            </a:r>
            <a:r>
              <a:rPr lang="en-US" dirty="0"/>
              <a:t> </a:t>
            </a:r>
          </a:p>
          <a:p>
            <a:pPr lvl="1" fontAlgn="base"/>
            <a:r>
              <a:rPr lang="en-US" dirty="0"/>
              <a:t>Lack of timely access to usable, current, relevant, trustworthy data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8. Lack of supporting infrastructure </a:t>
            </a:r>
            <a:r>
              <a:rPr lang="en-US" sz="1900" dirty="0"/>
              <a:t>(ACWICT, 2017; Potnis &amp; Gala, 2017; </a:t>
            </a:r>
            <a:r>
              <a:rPr lang="en-US" sz="1900" dirty="0" err="1"/>
              <a:t>Sevenzo</a:t>
            </a:r>
            <a:r>
              <a:rPr lang="en-US" sz="1900" dirty="0"/>
              <a:t>, 2018)</a:t>
            </a:r>
          </a:p>
          <a:p>
            <a:pPr lvl="1" fontAlgn="base"/>
            <a:r>
              <a:rPr lang="en-US" dirty="0"/>
              <a:t>Lack of timely access to tools (tech platforms) and services (data plans)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6B8BD-B9CB-475D-B684-75255AE0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CD2C-7658-B24E-9800-191BE07C62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7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74AA-7E74-423C-B43F-4B14BEC1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Georgia Pro Cond Light" panose="02040306050405020303" pitchFamily="18" charset="0"/>
              </a:rPr>
              <a:t>References </a:t>
            </a:r>
            <a:r>
              <a:rPr lang="en-US" dirty="0">
                <a:latin typeface="Georgia Pro Cond Light" panose="02040306050405020303" pitchFamily="18" charset="0"/>
              </a:rPr>
              <a:t>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6367B-104F-45F5-A1FD-66EDF7DDC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740"/>
            <a:ext cx="10515600" cy="547226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ACWICT (2017). State set to train 1m youth in digital literacy project. </a:t>
            </a:r>
            <a:r>
              <a:rPr lang="en-US" u="sng" dirty="0">
                <a:hlinkClick r:id="rId2"/>
              </a:rPr>
              <a:t> http://acwict.org/index.php/2017/04/25/state-set-train-1m-youth-digital-literacy-project/</a:t>
            </a:r>
            <a:r>
              <a:rPr lang="en-US" dirty="0"/>
              <a:t> last accessed 2018/12/04.</a:t>
            </a:r>
          </a:p>
          <a:p>
            <a:r>
              <a:rPr lang="en-US" dirty="0"/>
              <a:t>Baack, S. (2015). Datafication and empowerment: How the open data movement re-articulates notions of democracy, participation, and journalism. </a:t>
            </a:r>
            <a:r>
              <a:rPr lang="en-US" i="1" dirty="0"/>
              <a:t>Big Data &amp; Society, 2</a:t>
            </a:r>
            <a:r>
              <a:rPr lang="en-US" dirty="0"/>
              <a:t>(2), 2053951715594634. </a:t>
            </a:r>
            <a:r>
              <a:rPr lang="en-US" dirty="0">
                <a:hlinkClick r:id="rId3"/>
              </a:rPr>
              <a:t>https://doi.org/10.1177/2053951715594634</a:t>
            </a:r>
            <a:r>
              <a:rPr lang="en-US" dirty="0"/>
              <a:t>.</a:t>
            </a:r>
          </a:p>
          <a:p>
            <a:r>
              <a:rPr lang="en-US" dirty="0"/>
              <a:t>Coleman, G. (2011). Hacker politics and publics. </a:t>
            </a:r>
            <a:r>
              <a:rPr lang="en-US" i="1" dirty="0"/>
              <a:t>Public Culture, 23</a:t>
            </a:r>
            <a:r>
              <a:rPr lang="en-US" dirty="0"/>
              <a:t>(3), 511–516. </a:t>
            </a:r>
            <a:r>
              <a:rPr lang="en-US" dirty="0">
                <a:hlinkClick r:id="rId4"/>
              </a:rPr>
              <a:t>https://doi.org/10.1215/08992363-1336390</a:t>
            </a:r>
            <a:r>
              <a:rPr lang="en-US" dirty="0"/>
              <a:t>.  </a:t>
            </a:r>
          </a:p>
          <a:p>
            <a:r>
              <a:rPr lang="en-US" dirty="0"/>
              <a:t>Dias, N.: The era of WhatsApp propaganda is upon us, </a:t>
            </a:r>
            <a:r>
              <a:rPr lang="en-US" u="sng" dirty="0">
                <a:hlinkClick r:id="rId5"/>
              </a:rPr>
              <a:t>http://foreignpolicy.com/2017/08/17/the-era-of-whatsapp-propaganda-is-upon-us/</a:t>
            </a:r>
            <a:r>
              <a:rPr lang="en-US" dirty="0"/>
              <a:t> last accessed 2018/12/04.</a:t>
            </a:r>
          </a:p>
          <a:p>
            <a:pPr lvl="0"/>
            <a:r>
              <a:rPr lang="en-US" dirty="0"/>
              <a:t>Dredge, S.: Why political rebels love WhatsApp, </a:t>
            </a:r>
            <a:r>
              <a:rPr lang="en-US" u="sng" dirty="0">
                <a:hlinkClick r:id="rId6"/>
              </a:rPr>
              <a:t> https://www.theguardian.com/technology/2017/mar/05/political-rebels-whatsapp-encryption-technology-mps-security</a:t>
            </a:r>
            <a:r>
              <a:rPr lang="en-US" dirty="0"/>
              <a:t> last accessed 2018/12/4.</a:t>
            </a:r>
          </a:p>
          <a:p>
            <a:r>
              <a:rPr lang="en-US" dirty="0"/>
              <a:t>Funke, D.: Here’s why fighting fake news is harder on WhatsApp than on Facebook, </a:t>
            </a:r>
            <a:r>
              <a:rPr lang="en-US" u="sng" dirty="0">
                <a:hlinkClick r:id="rId7"/>
              </a:rPr>
              <a:t>https://www.poynter.org/news/heres-why-fighting-fake-news-harder-whatsapp-facebook</a:t>
            </a:r>
            <a:r>
              <a:rPr lang="en-US" dirty="0"/>
              <a:t> last accessed 2018/12/04.</a:t>
            </a:r>
          </a:p>
          <a:p>
            <a:r>
              <a:rPr lang="en-US" dirty="0" err="1"/>
              <a:t>George,J</a:t>
            </a:r>
            <a:r>
              <a:rPr lang="en-US" dirty="0"/>
              <a:t>., &amp; </a:t>
            </a:r>
            <a:r>
              <a:rPr lang="en-US" dirty="0" err="1"/>
              <a:t>Leidner</a:t>
            </a:r>
            <a:r>
              <a:rPr lang="en-US" dirty="0"/>
              <a:t>, D. (2019). From clicktivism to hacktivism: Understanding digital activism, </a:t>
            </a:r>
            <a:r>
              <a:rPr lang="en-US" i="1" dirty="0"/>
              <a:t>Information &amp; Organization</a:t>
            </a:r>
            <a:r>
              <a:rPr lang="en-US" dirty="0"/>
              <a:t>, 29(3). </a:t>
            </a:r>
            <a:r>
              <a:rPr lang="en-US" u="sng" dirty="0">
                <a:hlinkClick r:id="rId8" tooltip="Persistent link using digital object identifier"/>
              </a:rPr>
              <a:t>https://doi.org/10.1016/j.infoandorg.2019.04.001</a:t>
            </a:r>
            <a:r>
              <a:rPr lang="en-US" dirty="0"/>
              <a:t> </a:t>
            </a:r>
          </a:p>
          <a:p>
            <a:r>
              <a:rPr lang="en-US" dirty="0"/>
              <a:t>Jordan, T. (2002). </a:t>
            </a:r>
            <a:r>
              <a:rPr lang="en-US" i="1" dirty="0"/>
              <a:t>Activism!: Direct action, hacktivism and the future of society. </a:t>
            </a:r>
            <a:r>
              <a:rPr lang="en-US" dirty="0" err="1"/>
              <a:t>Reaktion</a:t>
            </a:r>
            <a:r>
              <a:rPr lang="en-US" dirty="0"/>
              <a:t> Books. </a:t>
            </a:r>
          </a:p>
          <a:p>
            <a:r>
              <a:rPr lang="en-US" dirty="0"/>
              <a:t>Joyce, M. (2010). </a:t>
            </a:r>
            <a:r>
              <a:rPr lang="en-US" i="1" dirty="0"/>
              <a:t>Digital activism decoded: The new mechanics of change</a:t>
            </a:r>
            <a:r>
              <a:rPr lang="en-US" dirty="0"/>
              <a:t>. International Debate Education Association: New York.</a:t>
            </a:r>
          </a:p>
          <a:p>
            <a:r>
              <a:rPr lang="en-US" dirty="0"/>
              <a:t>Kane, G., Johnson, J., &amp; Majchrzak, A. (2014). Emergent life cycle: The tension between knowledge change and knowledge retention in open online coproduction </a:t>
            </a:r>
            <a:r>
              <a:rPr lang="fr-FR" dirty="0" err="1"/>
              <a:t>communities</a:t>
            </a:r>
            <a:r>
              <a:rPr lang="fr-FR" dirty="0"/>
              <a:t>. </a:t>
            </a:r>
            <a:r>
              <a:rPr lang="fr-FR" i="1" dirty="0"/>
              <a:t>Management Science, 60</a:t>
            </a:r>
            <a:r>
              <a:rPr lang="fr-FR" dirty="0"/>
              <a:t>(12), 3026–3048. </a:t>
            </a:r>
            <a:r>
              <a:rPr lang="fr-FR" dirty="0">
                <a:hlinkClick r:id="rId9"/>
              </a:rPr>
              <a:t>https://doi.org/10.1287/mnsc.2013.1855</a:t>
            </a:r>
            <a:r>
              <a:rPr lang="fr-FR" dirty="0"/>
              <a:t>. </a:t>
            </a:r>
            <a:endParaRPr lang="en-US" dirty="0"/>
          </a:p>
          <a:p>
            <a:r>
              <a:rPr lang="en-US" dirty="0" err="1"/>
              <a:t>Kavada</a:t>
            </a:r>
            <a:r>
              <a:rPr lang="en-US" dirty="0"/>
              <a:t>, A. (2015). Creating the collective: Social media, the Occupy Movement and its constitution as a collective actor. </a:t>
            </a:r>
            <a:r>
              <a:rPr lang="en-US" i="1" dirty="0"/>
              <a:t>Information, Communication &amp; Society, 18</a:t>
            </a:r>
            <a:r>
              <a:rPr lang="en-US" dirty="0"/>
              <a:t>(8), 872–886. </a:t>
            </a:r>
            <a:r>
              <a:rPr lang="en-US" dirty="0">
                <a:hlinkClick r:id="rId10"/>
              </a:rPr>
              <a:t>https://doi.org/10.1080/1369118X.2015.1043318</a:t>
            </a:r>
            <a:r>
              <a:rPr lang="en-US" dirty="0"/>
              <a:t>. </a:t>
            </a:r>
          </a:p>
          <a:p>
            <a:r>
              <a:rPr lang="en-US" dirty="0"/>
              <a:t>Majchrzak, A., Faraj, S., Kane, G. C., &amp; Azad, B. (2013). The contradictory influence of social media affordances on online communal knowledge sharing. </a:t>
            </a:r>
            <a:r>
              <a:rPr lang="en-US" i="1" dirty="0"/>
              <a:t>Journal of Computer-Mediated Communication, 19</a:t>
            </a:r>
            <a:r>
              <a:rPr lang="en-US" dirty="0"/>
              <a:t>(1), 38–55. https://doi.org/10.1111/jcc4.12030.</a:t>
            </a:r>
          </a:p>
          <a:p>
            <a:r>
              <a:rPr lang="en-US" dirty="0"/>
              <a:t>Open Data Charter (2020). Principles, </a:t>
            </a:r>
            <a:r>
              <a:rPr lang="en-US" u="sng" dirty="0">
                <a:hlinkClick r:id="rId11"/>
              </a:rPr>
              <a:t>https://opendatacharter.net/principles/</a:t>
            </a:r>
            <a:r>
              <a:rPr lang="en-US" dirty="0"/>
              <a:t>.</a:t>
            </a:r>
          </a:p>
          <a:p>
            <a:r>
              <a:rPr lang="en-US" dirty="0"/>
              <a:t>Potnis, D. (2011). Cell-phone-enabled empowerment of women earning less than $1 per day. IEEE Technology &amp; Society, 30(2), 39-45 (2011).</a:t>
            </a:r>
          </a:p>
          <a:p>
            <a:r>
              <a:rPr lang="en-US" dirty="0"/>
              <a:t>Potnis, D. (2015). Beyond access to information: Understanding the use of information by poor female mobile users in rural India. The Information Society, 31(1), 83-93.</a:t>
            </a:r>
          </a:p>
          <a:p>
            <a:pPr lvl="0" hangingPunct="0"/>
            <a:r>
              <a:rPr lang="en-US" dirty="0"/>
              <a:t>Potnis, D. (2016). Culture’s consequences: Economic barriers to owning mobile phones experienced by women in India. Telematics and Informatics, 33(2), 356-369.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3CD4C-F350-477A-B001-908C27CA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CD2C-7658-B24E-9800-191BE07C62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4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52053-3FC6-402D-B161-56FCDDBB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Georgia Pro Cond Light" panose="02040306050405020303" pitchFamily="18" charset="0"/>
              </a:rPr>
              <a:t>References </a:t>
            </a:r>
            <a:r>
              <a:rPr lang="en-US" dirty="0">
                <a:latin typeface="Georgia Pro Cond Light" panose="02040306050405020303" pitchFamily="18" charset="0"/>
              </a:rPr>
              <a:t>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3F94D-C9A2-45E8-99FE-B00AD4E95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Potnis, D. &amp; Gala, B. (2017). Factors influencing electronic word-of-mouth among Indian youth: Implications for mobile governance, In: </a:t>
            </a:r>
            <a:r>
              <a:rPr lang="en-US" i="1" dirty="0"/>
              <a:t>the Special Collection on eGovernment Innovations in India, 10th International Conference on Theory and Practice of Electronic Governance Proceedings</a:t>
            </a:r>
            <a:r>
              <a:rPr lang="en-US" dirty="0"/>
              <a:t>, New Delhi, India, 107-114 </a:t>
            </a:r>
          </a:p>
          <a:p>
            <a:pPr lvl="0"/>
            <a:r>
              <a:rPr lang="en-US" dirty="0"/>
              <a:t>Schrock, A. R. (2016). Civic hacking as data activism and advocacy: A history from publicity to open government data. </a:t>
            </a:r>
            <a:r>
              <a:rPr lang="en-US" i="1" dirty="0"/>
              <a:t>New Media &amp; Society, 18</a:t>
            </a:r>
            <a:r>
              <a:rPr lang="en-US" dirty="0"/>
              <a:t>(4), 581–599. </a:t>
            </a:r>
            <a:r>
              <a:rPr lang="en-US" dirty="0">
                <a:hlinkClick r:id="rId2"/>
              </a:rPr>
              <a:t>https://doi.org/10.1177/1461444816629469</a:t>
            </a:r>
            <a:r>
              <a:rPr lang="en-US" dirty="0"/>
              <a:t>.</a:t>
            </a:r>
          </a:p>
          <a:p>
            <a:r>
              <a:rPr lang="en-US" dirty="0" err="1"/>
              <a:t>Selander</a:t>
            </a:r>
            <a:r>
              <a:rPr lang="en-US" dirty="0"/>
              <a:t>, L., &amp; </a:t>
            </a:r>
            <a:r>
              <a:rPr lang="en-US" dirty="0" err="1"/>
              <a:t>Jarvenpaa</a:t>
            </a:r>
            <a:r>
              <a:rPr lang="en-US" dirty="0"/>
              <a:t>, S. L. (2016). Digital action repertoires and transforming a social movement organization. </a:t>
            </a:r>
            <a:r>
              <a:rPr lang="en-US" i="1" dirty="0"/>
              <a:t>MIS Quarterly, 40</a:t>
            </a:r>
            <a:r>
              <a:rPr lang="en-US" dirty="0"/>
              <a:t>(2), 331–352.</a:t>
            </a:r>
          </a:p>
          <a:p>
            <a:r>
              <a:rPr lang="en-US" dirty="0" err="1"/>
              <a:t>Sevenzo</a:t>
            </a:r>
            <a:r>
              <a:rPr lang="en-US" dirty="0"/>
              <a:t>, F.: Kenya election, BBC reports target voters, </a:t>
            </a:r>
            <a:r>
              <a:rPr lang="en-US" dirty="0">
                <a:hlinkClick r:id="rId3"/>
              </a:rPr>
              <a:t>http://www.cnn.com/2017/07/31/africa/kenya-election-fake-news/index.html</a:t>
            </a:r>
            <a:r>
              <a:rPr lang="en-US" dirty="0"/>
              <a:t>.</a:t>
            </a:r>
          </a:p>
          <a:p>
            <a:r>
              <a:rPr lang="en-US" dirty="0" err="1"/>
              <a:t>Somin</a:t>
            </a:r>
            <a:r>
              <a:rPr lang="en-US" dirty="0"/>
              <a:t>, I.: Why real-world governments don’t have the consent of the governed--and why it matters. Washington Post. </a:t>
            </a:r>
            <a:r>
              <a:rPr lang="en-US" dirty="0">
                <a:hlinkClick r:id="rId4"/>
              </a:rPr>
              <a:t>http://www.washingtonpost.com/news/volokh-conspiracy/wp/2016/01/27/why-real-world-governments-dont-have-the-consent-of-the-governed-and-why-it-matters/?utm_term-.b97acc2482ce</a:t>
            </a:r>
            <a:r>
              <a:rPr lang="en-US" dirty="0"/>
              <a:t> last accessed 2018/12/04. </a:t>
            </a:r>
          </a:p>
          <a:p>
            <a:r>
              <a:rPr lang="en-US" dirty="0" err="1"/>
              <a:t>Tufekci</a:t>
            </a:r>
            <a:r>
              <a:rPr lang="en-US" dirty="0"/>
              <a:t>, Z. (2014). The medium and the movement: Digital tools, social movement politics, and the end of the free rider problem. </a:t>
            </a:r>
            <a:r>
              <a:rPr lang="en-US" i="1" dirty="0"/>
              <a:t>Policy &amp; Internet, 6</a:t>
            </a:r>
            <a:r>
              <a:rPr lang="en-US" dirty="0"/>
              <a:t>(2), 202–208. </a:t>
            </a:r>
            <a:r>
              <a:rPr lang="en-US" dirty="0">
                <a:hlinkClick r:id="rId5"/>
              </a:rPr>
              <a:t>https://doi.org/10.1002/1944-2866.POI362</a:t>
            </a:r>
            <a:r>
              <a:rPr lang="en-US" dirty="0"/>
              <a:t>.  </a:t>
            </a:r>
          </a:p>
          <a:p>
            <a:r>
              <a:rPr lang="en-US" dirty="0"/>
              <a:t>Whitehouse (2020). </a:t>
            </a:r>
            <a:r>
              <a:rPr lang="en-US" dirty="0">
                <a:hlinkClick r:id="rId6"/>
              </a:rPr>
              <a:t>https://petitions.whitehouse.gov/</a:t>
            </a:r>
            <a:r>
              <a:rPr lang="en-US" dirty="0"/>
              <a:t> </a:t>
            </a:r>
          </a:p>
          <a:p>
            <a:r>
              <a:rPr lang="en-US" dirty="0"/>
              <a:t>World Bank (2018). Here are 10 ways to fight corruption, </a:t>
            </a:r>
            <a:r>
              <a:rPr lang="en-US" u="sng" dirty="0">
                <a:hlinkClick r:id="rId7"/>
              </a:rPr>
              <a:t>http://blogs.worldbank.org/governance/here-are-10-ways-fight-corruption</a:t>
            </a:r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CBFE9-0F94-4D6D-915E-AD1C605A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CD2C-7658-B24E-9800-191BE07C62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56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IS Custom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18F9A"/>
      </a:accent1>
      <a:accent2>
        <a:srgbClr val="EA8B2D"/>
      </a:accent2>
      <a:accent3>
        <a:srgbClr val="4C4D4C"/>
      </a:accent3>
      <a:accent4>
        <a:srgbClr val="E6E665"/>
      </a:accent4>
      <a:accent5>
        <a:srgbClr val="4F7488"/>
      </a:accent5>
      <a:accent6>
        <a:srgbClr val="B1C356"/>
      </a:accent6>
      <a:hlink>
        <a:srgbClr val="005068"/>
      </a:hlink>
      <a:folHlink>
        <a:srgbClr val="DD492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1447</Words>
  <Application>Microsoft Office PowerPoint</Application>
  <PresentationFormat>Widescreen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Bahnschrift SemiLight</vt:lpstr>
      <vt:lpstr>Calibri</vt:lpstr>
      <vt:lpstr>Colonna MT</vt:lpstr>
      <vt:lpstr>Georgia</vt:lpstr>
      <vt:lpstr>Georgia Pro Cond Light</vt:lpstr>
      <vt:lpstr>Gotham Medium</vt:lpstr>
      <vt:lpstr>Wingdings</vt:lpstr>
      <vt:lpstr>Office Theme</vt:lpstr>
      <vt:lpstr>Digital Activism Definitions, Types, and Challenges</vt:lpstr>
      <vt:lpstr>1. Defining “Digital Activism”</vt:lpstr>
      <vt:lpstr>2. Types of Digital Activism (1/3)                 </vt:lpstr>
      <vt:lpstr>Types of Digital Activism (2/3)</vt:lpstr>
      <vt:lpstr>Types of Digital Activism (3/3)</vt:lpstr>
      <vt:lpstr>3. Challenges to Digital Activism (1/2)</vt:lpstr>
      <vt:lpstr>Challenges to Digital Activism (2/2)</vt:lpstr>
      <vt:lpstr>References (1/2)</vt:lpstr>
      <vt:lpstr>References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Activism Definitions, Types, and Challenges</dc:title>
  <dc:creator>Potnis, Devendra Dilip</dc:creator>
  <cp:lastModifiedBy>Potnis, Devendra Dilip</cp:lastModifiedBy>
  <cp:revision>54</cp:revision>
  <dcterms:created xsi:type="dcterms:W3CDTF">2020-09-27T13:34:53Z</dcterms:created>
  <dcterms:modified xsi:type="dcterms:W3CDTF">2020-09-30T13:38:55Z</dcterms:modified>
</cp:coreProperties>
</file>